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287000" cy="1828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B0604020202020204" charset="0"/>
      <p:regular r:id="rId8"/>
      <p:bold r:id="rId9"/>
    </p:embeddedFont>
    <p:embeddedFont>
      <p:font typeface="Lato Bold" panose="020B0604020202020204" charset="0"/>
      <p:regular r:id="rId10"/>
    </p:embeddedFont>
    <p:embeddedFont>
      <p:font typeface="Lato Bold Italics" panose="020B0604020202020204" charset="0"/>
      <p:regular r:id="rId11"/>
    </p:embeddedFont>
    <p:embeddedFont>
      <p:font typeface="Roboto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348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mailto:repositorio@uva.es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www.aneca.es" TargetMode="External"/><Relationship Id="rId17" Type="http://schemas.openxmlformats.org/officeDocument/2006/relationships/hyperlink" Target="https://biblioteca.uva.es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boe.es/eli/es/lo/2023/03/22/2/con" TargetMode="External"/><Relationship Id="rId5" Type="http://schemas.openxmlformats.org/officeDocument/2006/relationships/image" Target="../media/image4.svg"/><Relationship Id="rId15" Type="http://schemas.openxmlformats.org/officeDocument/2006/relationships/hyperlink" Target="https://uvadoc.uva.es/" TargetMode="External"/><Relationship Id="rId10" Type="http://schemas.openxmlformats.org/officeDocument/2006/relationships/hyperlink" Target="https://www.boe.es/eli/es/l/2011/06/01/14/con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://hdl.handle.net/10261/33523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dl.handle.net/10261/335232" TargetMode="External"/><Relationship Id="rId3" Type="http://schemas.openxmlformats.org/officeDocument/2006/relationships/image" Target="../media/image2.svg"/><Relationship Id="rId7" Type="http://schemas.openxmlformats.org/officeDocument/2006/relationships/hyperlink" Target="mailto:repositorio@uva.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hyperlink" Target="https://biblioteca.uva.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03411">
            <a:off x="-2358337" y="16413725"/>
            <a:ext cx="13352151" cy="4104550"/>
          </a:xfrm>
          <a:custGeom>
            <a:avLst/>
            <a:gdLst/>
            <a:ahLst/>
            <a:cxnLst/>
            <a:rect l="l" t="t" r="r" b="b"/>
            <a:pathLst>
              <a:path w="13352151" h="4104550">
                <a:moveTo>
                  <a:pt x="0" y="0"/>
                </a:moveTo>
                <a:lnTo>
                  <a:pt x="13352152" y="0"/>
                </a:lnTo>
                <a:lnTo>
                  <a:pt x="13352152" y="4104550"/>
                </a:lnTo>
                <a:lnTo>
                  <a:pt x="0" y="4104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>
              <a:solidFill>
                <a:srgbClr val="9A0040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9131" y="2511386"/>
            <a:ext cx="10325100" cy="7101171"/>
            <a:chOff x="0" y="0"/>
            <a:chExt cx="2719368" cy="18702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19368" cy="1870267"/>
            </a:xfrm>
            <a:custGeom>
              <a:avLst/>
              <a:gdLst/>
              <a:ahLst/>
              <a:cxnLst/>
              <a:rect l="l" t="t" r="r" b="b"/>
              <a:pathLst>
                <a:path w="2719368" h="1870267">
                  <a:moveTo>
                    <a:pt x="18745" y="0"/>
                  </a:moveTo>
                  <a:lnTo>
                    <a:pt x="2700623" y="0"/>
                  </a:lnTo>
                  <a:cubicBezTo>
                    <a:pt x="2710975" y="0"/>
                    <a:pt x="2719368" y="8393"/>
                    <a:pt x="2719368" y="18745"/>
                  </a:cubicBezTo>
                  <a:lnTo>
                    <a:pt x="2719368" y="1851522"/>
                  </a:lnTo>
                  <a:cubicBezTo>
                    <a:pt x="2719368" y="1856493"/>
                    <a:pt x="2717393" y="1861261"/>
                    <a:pt x="2713878" y="1864777"/>
                  </a:cubicBezTo>
                  <a:cubicBezTo>
                    <a:pt x="2710362" y="1868292"/>
                    <a:pt x="2705594" y="1870267"/>
                    <a:pt x="2700623" y="1870267"/>
                  </a:cubicBezTo>
                  <a:lnTo>
                    <a:pt x="18745" y="1870267"/>
                  </a:lnTo>
                  <a:cubicBezTo>
                    <a:pt x="8393" y="1870267"/>
                    <a:pt x="0" y="1861875"/>
                    <a:pt x="0" y="1851522"/>
                  </a:cubicBezTo>
                  <a:lnTo>
                    <a:pt x="0" y="18745"/>
                  </a:lnTo>
                  <a:cubicBezTo>
                    <a:pt x="0" y="13774"/>
                    <a:pt x="1975" y="9006"/>
                    <a:pt x="5490" y="5490"/>
                  </a:cubicBezTo>
                  <a:cubicBezTo>
                    <a:pt x="9006" y="1975"/>
                    <a:pt x="13774" y="0"/>
                    <a:pt x="18745" y="0"/>
                  </a:cubicBezTo>
                  <a:close/>
                </a:path>
              </a:pathLst>
            </a:custGeom>
            <a:solidFill>
              <a:srgbClr val="CEDBDC">
                <a:alpha val="30980"/>
              </a:srgbClr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19368" cy="19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3742786" y="2483799"/>
            <a:ext cx="6563264" cy="0"/>
          </a:xfrm>
          <a:prstGeom prst="line">
            <a:avLst/>
          </a:prstGeom>
          <a:ln w="28575" cap="flat">
            <a:solidFill>
              <a:srgbClr val="DD414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7" name="TextBox 7"/>
          <p:cNvSpPr txBox="1"/>
          <p:nvPr/>
        </p:nvSpPr>
        <p:spPr>
          <a:xfrm>
            <a:off x="719625" y="517712"/>
            <a:ext cx="9004112" cy="75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39"/>
              </a:lnSpc>
            </a:pPr>
            <a:r>
              <a:rPr lang="en-US" sz="4799" b="1" spc="7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¿DÓNDE  DEPOSITAR  TUS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7927" y="4548960"/>
            <a:ext cx="4461975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 dirty="0">
                <a:solidFill>
                  <a:srgbClr val="9A0040"/>
                </a:solidFill>
                <a:latin typeface="Lato Bold"/>
                <a:ea typeface="Lato Bold"/>
                <a:cs typeface="Lato Bold"/>
                <a:sym typeface="Lato Bold"/>
              </a:rPr>
              <a:t>EN REPOSITORIOS</a:t>
            </a:r>
          </a:p>
          <a:p>
            <a:pPr algn="just">
              <a:lnSpc>
                <a:spcPts val="5599"/>
              </a:lnSpc>
            </a:pPr>
            <a:r>
              <a:rPr lang="en-US" sz="3999" b="1" dirty="0">
                <a:solidFill>
                  <a:srgbClr val="9A0040"/>
                </a:solidFill>
                <a:latin typeface="Lato Bold"/>
                <a:ea typeface="Lato Bold"/>
                <a:cs typeface="Lato Bold"/>
                <a:sym typeface="Lato Bold"/>
              </a:rPr>
              <a:t>DE CONFIANZA</a:t>
            </a:r>
          </a:p>
        </p:txBody>
      </p:sp>
      <p:sp>
        <p:nvSpPr>
          <p:cNvPr id="9" name="Freeform 9"/>
          <p:cNvSpPr/>
          <p:nvPr/>
        </p:nvSpPr>
        <p:spPr>
          <a:xfrm>
            <a:off x="9685638" y="477609"/>
            <a:ext cx="243132" cy="194505"/>
          </a:xfrm>
          <a:custGeom>
            <a:avLst/>
            <a:gdLst/>
            <a:ahLst/>
            <a:cxnLst/>
            <a:rect l="l" t="t" r="r" b="b"/>
            <a:pathLst>
              <a:path w="243132" h="194505">
                <a:moveTo>
                  <a:pt x="0" y="0"/>
                </a:moveTo>
                <a:lnTo>
                  <a:pt x="243131" y="0"/>
                </a:lnTo>
                <a:lnTo>
                  <a:pt x="243131" y="194505"/>
                </a:lnTo>
                <a:lnTo>
                  <a:pt x="0" y="194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0" name="Freeform 10"/>
          <p:cNvSpPr/>
          <p:nvPr/>
        </p:nvSpPr>
        <p:spPr>
          <a:xfrm rot="-5400000">
            <a:off x="2514333" y="6919261"/>
            <a:ext cx="1319659" cy="1631726"/>
          </a:xfrm>
          <a:custGeom>
            <a:avLst/>
            <a:gdLst/>
            <a:ahLst/>
            <a:cxnLst/>
            <a:rect l="l" t="t" r="r" b="b"/>
            <a:pathLst>
              <a:path w="1319659" h="1631726">
                <a:moveTo>
                  <a:pt x="0" y="0"/>
                </a:moveTo>
                <a:lnTo>
                  <a:pt x="1319659" y="0"/>
                </a:lnTo>
                <a:lnTo>
                  <a:pt x="1319659" y="1631727"/>
                </a:lnTo>
                <a:lnTo>
                  <a:pt x="0" y="1631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1" name="Freeform 11"/>
          <p:cNvSpPr/>
          <p:nvPr/>
        </p:nvSpPr>
        <p:spPr>
          <a:xfrm>
            <a:off x="4568647" y="15959696"/>
            <a:ext cx="4949641" cy="1861421"/>
          </a:xfrm>
          <a:custGeom>
            <a:avLst/>
            <a:gdLst/>
            <a:ahLst/>
            <a:cxnLst/>
            <a:rect l="l" t="t" r="r" b="b"/>
            <a:pathLst>
              <a:path w="4949641" h="1861421">
                <a:moveTo>
                  <a:pt x="0" y="0"/>
                </a:moveTo>
                <a:lnTo>
                  <a:pt x="4949641" y="0"/>
                </a:lnTo>
                <a:lnTo>
                  <a:pt x="4949641" y="1861422"/>
                </a:lnTo>
                <a:lnTo>
                  <a:pt x="0" y="18614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AutoShape 12"/>
          <p:cNvSpPr/>
          <p:nvPr/>
        </p:nvSpPr>
        <p:spPr>
          <a:xfrm>
            <a:off x="3698452" y="8545411"/>
            <a:ext cx="6563264" cy="0"/>
          </a:xfrm>
          <a:prstGeom prst="line">
            <a:avLst/>
          </a:prstGeom>
          <a:ln w="28575" cap="flat">
            <a:solidFill>
              <a:srgbClr val="DD414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 rot="-5400000" flipH="1">
            <a:off x="2419522" y="3504102"/>
            <a:ext cx="1319659" cy="1631726"/>
          </a:xfrm>
          <a:custGeom>
            <a:avLst/>
            <a:gdLst/>
            <a:ahLst/>
            <a:cxnLst/>
            <a:rect l="l" t="t" r="r" b="b"/>
            <a:pathLst>
              <a:path w="1319659" h="1631726">
                <a:moveTo>
                  <a:pt x="1319659" y="0"/>
                </a:moveTo>
                <a:lnTo>
                  <a:pt x="0" y="0"/>
                </a:lnTo>
                <a:lnTo>
                  <a:pt x="0" y="1631727"/>
                </a:lnTo>
                <a:lnTo>
                  <a:pt x="1319659" y="1631727"/>
                </a:lnTo>
                <a:lnTo>
                  <a:pt x="131965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5" name="Freeform 15"/>
          <p:cNvSpPr/>
          <p:nvPr/>
        </p:nvSpPr>
        <p:spPr>
          <a:xfrm>
            <a:off x="5436879" y="4177837"/>
            <a:ext cx="2983221" cy="2124444"/>
          </a:xfrm>
          <a:custGeom>
            <a:avLst/>
            <a:gdLst/>
            <a:ahLst/>
            <a:cxnLst/>
            <a:rect l="l" t="t" r="r" b="b"/>
            <a:pathLst>
              <a:path w="3375267" h="2760748">
                <a:moveTo>
                  <a:pt x="0" y="0"/>
                </a:moveTo>
                <a:lnTo>
                  <a:pt x="3375266" y="0"/>
                </a:lnTo>
                <a:lnTo>
                  <a:pt x="3375266" y="2760748"/>
                </a:lnTo>
                <a:lnTo>
                  <a:pt x="0" y="27607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6" name="TextBox 16"/>
          <p:cNvSpPr txBox="1"/>
          <p:nvPr/>
        </p:nvSpPr>
        <p:spPr>
          <a:xfrm>
            <a:off x="719625" y="8735885"/>
            <a:ext cx="422027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24"/>
              </a:lnSpc>
            </a:pPr>
            <a:r>
              <a:rPr lang="en-US" sz="2899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VENTAJAS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9625" y="1317119"/>
            <a:ext cx="9605475" cy="75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39"/>
              </a:lnSpc>
            </a:pPr>
            <a:r>
              <a:rPr lang="en-US" sz="4799" b="1" spc="71" dirty="0">
                <a:solidFill>
                  <a:srgbClr val="9A0040"/>
                </a:solidFill>
                <a:latin typeface="Roboto Bold"/>
                <a:ea typeface="Roboto Bold"/>
                <a:cs typeface="Roboto Bold"/>
                <a:sym typeface="Roboto Bold"/>
              </a:rPr>
              <a:t>DATOS  DE  INVESTIGACIÓN?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7927" y="9442620"/>
            <a:ext cx="11218773" cy="542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9667" lvl="1" indent="-299833" algn="just">
              <a:lnSpc>
                <a:spcPts val="4666"/>
              </a:lnSpc>
              <a:buFont typeface="Arial"/>
              <a:buChar char="•"/>
            </a:pPr>
            <a:r>
              <a:rPr lang="es-ES" sz="277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Asignan</a:t>
            </a:r>
            <a:r>
              <a:rPr lang="es-ES" sz="2777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2777" b="1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identificadores persistentes</a:t>
            </a:r>
            <a:r>
              <a:rPr lang="es-ES" sz="277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DOI, </a:t>
            </a:r>
            <a:r>
              <a:rPr lang="es-ES" sz="2777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Handle</a:t>
            </a:r>
            <a:r>
              <a:rPr lang="es-ES" sz="277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599667" lvl="1" indent="-299833" algn="just">
              <a:lnSpc>
                <a:spcPts val="4666"/>
              </a:lnSpc>
              <a:buFont typeface="Arial"/>
              <a:buChar char="•"/>
            </a:pPr>
            <a:r>
              <a:rPr lang="es-ES" sz="277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Cumplen con los requisitos de la </a:t>
            </a:r>
            <a:r>
              <a:rPr lang="es-ES" sz="2777" i="1" u="sng" dirty="0">
                <a:solidFill>
                  <a:schemeClr val="accent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  <a:hlinkClick r:id="rId10" tooltip="https://www.boe.es/eli/es/l/2011/06/01/14/c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Ley de la Ciencia</a:t>
            </a:r>
            <a:r>
              <a:rPr lang="es-ES" sz="2777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</a:p>
          <a:p>
            <a:pPr marL="299834" lvl="1" algn="just">
              <a:lnSpc>
                <a:spcPts val="4666"/>
              </a:lnSpc>
            </a:pPr>
            <a:r>
              <a:rPr lang="es-ES" sz="2777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 la </a:t>
            </a:r>
            <a:r>
              <a:rPr lang="es-ES" sz="2777" i="1" u="sng" dirty="0">
                <a:solidFill>
                  <a:schemeClr val="accent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  <a:hlinkClick r:id="rId11" tooltip="https://www.boe.es/eli/es/lo/2023/03/22/2/c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LOSU</a:t>
            </a:r>
            <a:r>
              <a:rPr lang="es-ES" sz="2777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 la </a:t>
            </a:r>
            <a:r>
              <a:rPr lang="es-ES" sz="2777" i="1" u="sng" dirty="0">
                <a:solidFill>
                  <a:schemeClr val="accent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  <a:hlinkClick r:id="rId12" tooltip="https://www.aneca.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ANECA</a:t>
            </a:r>
            <a:r>
              <a:rPr lang="es-ES" sz="2777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599667" lvl="1" indent="-299833" algn="just">
              <a:lnSpc>
                <a:spcPts val="4666"/>
              </a:lnSpc>
              <a:buFont typeface="Arial"/>
              <a:buChar char="•"/>
            </a:pPr>
            <a:r>
              <a:rPr lang="es-ES" sz="277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Permiten </a:t>
            </a:r>
            <a:r>
              <a:rPr lang="es-ES" sz="2777" b="1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describir los datos de forma completa</a:t>
            </a:r>
            <a:r>
              <a:rPr lang="es-ES" sz="277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marL="599667" lvl="1" indent="-299833" algn="just">
              <a:lnSpc>
                <a:spcPts val="4666"/>
              </a:lnSpc>
              <a:buFont typeface="Arial"/>
              <a:buChar char="•"/>
            </a:pPr>
            <a:r>
              <a:rPr lang="es-ES" sz="277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Protegen la </a:t>
            </a:r>
            <a:r>
              <a:rPr lang="es-ES" sz="2777" b="1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integridad de los datos</a:t>
            </a:r>
            <a:r>
              <a:rPr lang="es-ES" sz="277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599667" lvl="1" indent="-299833" algn="just">
              <a:lnSpc>
                <a:spcPts val="4666"/>
              </a:lnSpc>
              <a:buFont typeface="Arial"/>
              <a:buChar char="•"/>
            </a:pPr>
            <a:r>
              <a:rPr lang="es-ES" sz="277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Salvaguardan los </a:t>
            </a:r>
            <a:r>
              <a:rPr lang="es-ES" sz="2777" b="1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derechos de acceso</a:t>
            </a:r>
            <a:r>
              <a:rPr lang="es-ES" sz="277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599667" lvl="1" indent="-299833" algn="just">
              <a:lnSpc>
                <a:spcPts val="4666"/>
              </a:lnSpc>
              <a:buFont typeface="Arial"/>
              <a:buChar char="•"/>
            </a:pPr>
            <a:r>
              <a:rPr lang="es-ES" sz="277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Usan </a:t>
            </a:r>
            <a:r>
              <a:rPr lang="es-ES" sz="2777" b="1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licencias abiertas </a:t>
            </a:r>
            <a:r>
              <a:rPr lang="es-ES" sz="277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(por ejemplo, Creative Commons).</a:t>
            </a:r>
          </a:p>
          <a:p>
            <a:pPr marL="599667" lvl="1" indent="-299833" algn="just">
              <a:lnSpc>
                <a:spcPts val="4666"/>
              </a:lnSpc>
              <a:buFont typeface="Arial"/>
              <a:buChar char="•"/>
            </a:pPr>
            <a:r>
              <a:rPr lang="es-ES" sz="277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Aseguran la </a:t>
            </a:r>
            <a:r>
              <a:rPr lang="es-ES" sz="2777" b="1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preservación de los datos.</a:t>
            </a:r>
          </a:p>
          <a:p>
            <a:pPr marL="599667" lvl="1" indent="-299833" algn="just">
              <a:lnSpc>
                <a:spcPts val="4666"/>
              </a:lnSpc>
              <a:buFont typeface="Arial"/>
              <a:buChar char="•"/>
            </a:pPr>
            <a:endParaRPr lang="es-ES" sz="2777" b="1" i="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090205" y="3650051"/>
            <a:ext cx="6171511" cy="432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9"/>
              </a:lnSpc>
            </a:pPr>
            <a:r>
              <a:rPr lang="en-US" sz="2471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REPOSITORIOS INSTITUCIONALES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90205" y="7303041"/>
            <a:ext cx="5838825" cy="43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2"/>
              </a:lnSpc>
            </a:pPr>
            <a:r>
              <a:rPr lang="en-US" sz="2466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REPOSITORIOS TEMÁTICOS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9624" y="15258797"/>
            <a:ext cx="6176475" cy="354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Más información:    </a:t>
            </a:r>
            <a:r>
              <a:rPr lang="en-US" sz="24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  <a:hlinkClick r:id="rId13"/>
              </a:rPr>
              <a:t>repositorio@uva.es</a:t>
            </a:r>
            <a:r>
              <a:rPr lang="en-US" sz="24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77927" y="14264454"/>
            <a:ext cx="9245810" cy="610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es-ES" sz="1800" b="1" dirty="0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ctr">
              <a:lnSpc>
                <a:spcPts val="2520"/>
              </a:lnSpc>
            </a:pPr>
            <a:r>
              <a:rPr lang="es-ES" sz="18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Adaptado de: Bernal, Isabel (2023</a:t>
            </a:r>
            <a:r>
              <a:rPr lang="es-ES" sz="1800" b="1" dirty="0">
                <a:solidFill>
                  <a:schemeClr val="accent2">
                    <a:lumMod val="75000"/>
                  </a:schemeClr>
                </a:solidFill>
                <a:latin typeface="Lato Bold"/>
                <a:ea typeface="Lato Bold"/>
                <a:cs typeface="Lato Bold"/>
                <a:sym typeface="Lato Bold"/>
              </a:rPr>
              <a:t>).</a:t>
            </a:r>
            <a:r>
              <a:rPr lang="es-ES" sz="1800" b="1" i="1" dirty="0">
                <a:solidFill>
                  <a:schemeClr val="accent2">
                    <a:lumMod val="75000"/>
                  </a:schemeClr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  <a:r>
              <a:rPr lang="es-ES" sz="1800" b="1" i="1" u="sng" dirty="0">
                <a:solidFill>
                  <a:schemeClr val="accent2">
                    <a:lumMod val="75000"/>
                  </a:schemeClr>
                </a:solidFill>
                <a:latin typeface="Lato Bold Italics"/>
                <a:ea typeface="Lato Bold Italics"/>
                <a:cs typeface="Lato Bold Italics"/>
                <a:sym typeface="Lato Bold Italics"/>
                <a:hlinkClick r:id="rId14" tooltip="http://hdl.handle.net/10261/3352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Buenas prácticas en repositorios de datos</a:t>
            </a:r>
            <a:r>
              <a:rPr lang="en-US" sz="1800" b="1" i="1" dirty="0">
                <a:solidFill>
                  <a:srgbClr val="928C76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.</a:t>
            </a:r>
            <a:r>
              <a:rPr lang="en-US" sz="1800" b="1" i="1" dirty="0">
                <a:solidFill>
                  <a:srgbClr val="00000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</a:t>
            </a:r>
          </a:p>
        </p:txBody>
      </p:sp>
      <p:pic>
        <p:nvPicPr>
          <p:cNvPr id="23" name="Imagen 22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91" y="4170765"/>
            <a:ext cx="3021016" cy="2222649"/>
          </a:xfrm>
          <a:prstGeom prst="rect">
            <a:avLst/>
          </a:prstGeom>
        </p:spPr>
      </p:pic>
      <p:pic>
        <p:nvPicPr>
          <p:cNvPr id="24" name="Imagen 23">
            <a:hlinkClick r:id="rId17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63" y="15663801"/>
            <a:ext cx="1471754" cy="1296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03411">
            <a:off x="-2712718" y="16458142"/>
            <a:ext cx="13352151" cy="4104550"/>
          </a:xfrm>
          <a:custGeom>
            <a:avLst/>
            <a:gdLst/>
            <a:ahLst/>
            <a:cxnLst/>
            <a:rect l="l" t="t" r="r" b="b"/>
            <a:pathLst>
              <a:path w="13352151" h="4104550">
                <a:moveTo>
                  <a:pt x="0" y="0"/>
                </a:moveTo>
                <a:lnTo>
                  <a:pt x="13352152" y="0"/>
                </a:lnTo>
                <a:lnTo>
                  <a:pt x="13352152" y="4104550"/>
                </a:lnTo>
                <a:lnTo>
                  <a:pt x="0" y="4104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AutoShape 3"/>
          <p:cNvSpPr/>
          <p:nvPr/>
        </p:nvSpPr>
        <p:spPr>
          <a:xfrm>
            <a:off x="3698452" y="2187963"/>
            <a:ext cx="6563264" cy="0"/>
          </a:xfrm>
          <a:prstGeom prst="line">
            <a:avLst/>
          </a:prstGeom>
          <a:ln w="28575" cap="flat">
            <a:solidFill>
              <a:srgbClr val="DD414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681525" y="517712"/>
            <a:ext cx="9004112" cy="70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49"/>
              </a:lnSpc>
            </a:pPr>
            <a:r>
              <a:rPr lang="en-US" sz="4499" b="1" spc="67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¿</a:t>
            </a:r>
            <a:r>
              <a:rPr lang="en-US" sz="4499" b="1" spc="67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REPOSITORIOS   DE</a:t>
            </a:r>
            <a:r>
              <a:rPr lang="en-US" sz="4499" b="1" spc="67">
                <a:solidFill>
                  <a:srgbClr val="DD4141"/>
                </a:solidFill>
                <a:latin typeface="Roboto Bold"/>
                <a:ea typeface="Roboto Bold"/>
                <a:cs typeface="Roboto Bold"/>
                <a:sym typeface="Roboto Bold"/>
              </a:rPr>
              <a:t>   </a:t>
            </a:r>
            <a:r>
              <a:rPr lang="en-US" sz="4499" b="1" spc="67">
                <a:solidFill>
                  <a:srgbClr val="9A0040"/>
                </a:solidFill>
                <a:latin typeface="Roboto Bold"/>
                <a:ea typeface="Roboto Bold"/>
                <a:cs typeface="Roboto Bold"/>
                <a:sym typeface="Roboto Bold"/>
              </a:rPr>
              <a:t>DATOS</a:t>
            </a:r>
            <a:endParaRPr lang="en-US" sz="4499" b="1" spc="67" dirty="0">
              <a:solidFill>
                <a:srgbClr val="9A004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685638" y="477609"/>
            <a:ext cx="243132" cy="194505"/>
          </a:xfrm>
          <a:custGeom>
            <a:avLst/>
            <a:gdLst/>
            <a:ahLst/>
            <a:cxnLst/>
            <a:rect l="l" t="t" r="r" b="b"/>
            <a:pathLst>
              <a:path w="243132" h="194505">
                <a:moveTo>
                  <a:pt x="0" y="0"/>
                </a:moveTo>
                <a:lnTo>
                  <a:pt x="243131" y="0"/>
                </a:lnTo>
                <a:lnTo>
                  <a:pt x="243131" y="194505"/>
                </a:lnTo>
                <a:lnTo>
                  <a:pt x="0" y="194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" name="TextBox 6"/>
          <p:cNvSpPr txBox="1"/>
          <p:nvPr/>
        </p:nvSpPr>
        <p:spPr>
          <a:xfrm>
            <a:off x="633384" y="4370062"/>
            <a:ext cx="9173819" cy="98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51"/>
              </a:lnSpc>
            </a:pPr>
            <a:endParaRPr dirty="0"/>
          </a:p>
          <a:p>
            <a:pPr marL="587635" lvl="1" indent="-293817" algn="just">
              <a:lnSpc>
                <a:spcPts val="5851"/>
              </a:lnSpc>
              <a:buFont typeface="Arial"/>
              <a:buChar char="•"/>
            </a:pPr>
            <a:r>
              <a:rPr lang="es-ES" sz="2721" i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"/>
              </a:rPr>
              <a:t>Acepte </a:t>
            </a:r>
            <a:r>
              <a:rPr lang="es-ES" sz="2721" b="1" i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datos y metadatos </a:t>
            </a:r>
            <a:r>
              <a:rPr lang="es-ES" sz="272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"/>
              </a:rPr>
              <a:t>según criterios definidos para garantizar la relevancia y la comprensión de los datos.</a:t>
            </a:r>
          </a:p>
          <a:p>
            <a:pPr marL="587635" lvl="1" indent="-293817" algn="just">
              <a:lnSpc>
                <a:spcPts val="5851"/>
              </a:lnSpc>
              <a:buFont typeface="Arial"/>
              <a:buChar char="•"/>
            </a:pPr>
            <a:r>
              <a:rPr lang="es-ES" sz="272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"/>
              </a:rPr>
              <a:t>Permita a las personas usuarias</a:t>
            </a:r>
            <a:r>
              <a:rPr lang="es-ES" sz="2721" i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"/>
              </a:rPr>
              <a:t> </a:t>
            </a:r>
            <a:r>
              <a:rPr lang="es-ES" sz="2721" b="1" i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descubrir</a:t>
            </a:r>
            <a:r>
              <a:rPr lang="es-ES" sz="2721" i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"/>
              </a:rPr>
              <a:t> </a:t>
            </a:r>
            <a:r>
              <a:rPr lang="es-ES" sz="272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"/>
              </a:rPr>
              <a:t>los datos y hacer referencia a ellos de forma persistente mediante una </a:t>
            </a:r>
            <a:r>
              <a:rPr lang="es-ES" sz="2721" b="1" i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citación adecuada</a:t>
            </a:r>
            <a:r>
              <a:rPr lang="es-ES" sz="2721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.</a:t>
            </a:r>
          </a:p>
          <a:p>
            <a:pPr marL="587635" lvl="1" indent="-293817" algn="just">
              <a:lnSpc>
                <a:spcPts val="5851"/>
              </a:lnSpc>
              <a:buFont typeface="Arial"/>
              <a:buChar char="•"/>
            </a:pPr>
            <a:r>
              <a:rPr lang="es-ES" sz="272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"/>
              </a:rPr>
              <a:t>Garantice, en la medida de lo posible, que los datos se creen, se conserven, se acceda a ellos y se utilicen de conformidad con las </a:t>
            </a:r>
            <a:r>
              <a:rPr lang="es-ES" sz="2721" b="1" i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normas disciplinarias y éticas</a:t>
            </a:r>
            <a:r>
              <a:rPr lang="es-ES" sz="2721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.</a:t>
            </a:r>
          </a:p>
          <a:p>
            <a:pPr marL="587635" lvl="1" indent="-293817" algn="just">
              <a:lnSpc>
                <a:spcPts val="5851"/>
              </a:lnSpc>
              <a:buFont typeface="Arial"/>
              <a:buChar char="•"/>
            </a:pPr>
            <a:r>
              <a:rPr lang="es-ES" sz="272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"/>
              </a:rPr>
              <a:t>Garantice el </a:t>
            </a:r>
            <a:r>
              <a:rPr lang="es-ES" sz="2721" b="1" i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acceso continuo, la integridad y autenticidad</a:t>
            </a:r>
            <a:r>
              <a:rPr lang="es-ES" sz="272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"/>
              </a:rPr>
              <a:t> de los datos y su preservación.</a:t>
            </a:r>
          </a:p>
          <a:p>
            <a:pPr marL="587635" lvl="1" indent="-293817" algn="just">
              <a:lnSpc>
                <a:spcPts val="5851"/>
              </a:lnSpc>
              <a:buFont typeface="Arial"/>
              <a:buChar char="•"/>
            </a:pPr>
            <a:r>
              <a:rPr lang="es-ES" sz="272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"/>
              </a:rPr>
              <a:t>Utilice licencias de uso </a:t>
            </a:r>
            <a:r>
              <a:rPr lang="es-ES" sz="2721" b="1" i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Creative Commons</a:t>
            </a:r>
            <a:r>
              <a:rPr lang="es-ES" sz="2721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.</a:t>
            </a:r>
          </a:p>
          <a:p>
            <a:pPr marL="587635" lvl="1" indent="-293817" algn="just">
              <a:lnSpc>
                <a:spcPts val="5851"/>
              </a:lnSpc>
              <a:buFont typeface="Arial"/>
              <a:buChar char="•"/>
            </a:pPr>
            <a:r>
              <a:rPr lang="es-ES" sz="2721" i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"/>
              </a:rPr>
              <a:t>Asigne </a:t>
            </a:r>
            <a:r>
              <a:rPr lang="es-ES" sz="2721" b="1" i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identificadores persistentes</a:t>
            </a:r>
            <a:r>
              <a:rPr lang="es-ES" sz="272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"/>
              </a:rPr>
              <a:t>: DOI, </a:t>
            </a:r>
            <a:r>
              <a:rPr lang="es-ES" sz="2721" dirty="0" err="1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"/>
              </a:rPr>
              <a:t>Handle</a:t>
            </a:r>
            <a:r>
              <a:rPr lang="es-ES" sz="272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3582184" y="16255645"/>
            <a:ext cx="4949641" cy="1861421"/>
          </a:xfrm>
          <a:custGeom>
            <a:avLst/>
            <a:gdLst/>
            <a:ahLst/>
            <a:cxnLst/>
            <a:rect l="l" t="t" r="r" b="b"/>
            <a:pathLst>
              <a:path w="4949641" h="1861421">
                <a:moveTo>
                  <a:pt x="0" y="0"/>
                </a:moveTo>
                <a:lnTo>
                  <a:pt x="4949641" y="0"/>
                </a:lnTo>
                <a:lnTo>
                  <a:pt x="4949641" y="1861421"/>
                </a:lnTo>
                <a:lnTo>
                  <a:pt x="0" y="1861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8" name="AutoShape 8"/>
          <p:cNvSpPr/>
          <p:nvPr/>
        </p:nvSpPr>
        <p:spPr>
          <a:xfrm>
            <a:off x="3565831" y="15240000"/>
            <a:ext cx="6563264" cy="0"/>
          </a:xfrm>
          <a:prstGeom prst="line">
            <a:avLst/>
          </a:prstGeom>
          <a:ln w="28575" cap="flat">
            <a:solidFill>
              <a:srgbClr val="DD414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grpSp>
        <p:nvGrpSpPr>
          <p:cNvPr id="9" name="Group 9"/>
          <p:cNvGrpSpPr/>
          <p:nvPr/>
        </p:nvGrpSpPr>
        <p:grpSpPr>
          <a:xfrm>
            <a:off x="-253151" y="4184325"/>
            <a:ext cx="10514867" cy="452438"/>
            <a:chOff x="0" y="0"/>
            <a:chExt cx="2769348" cy="1191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69348" cy="119161"/>
            </a:xfrm>
            <a:custGeom>
              <a:avLst/>
              <a:gdLst/>
              <a:ahLst/>
              <a:cxnLst/>
              <a:rect l="l" t="t" r="r" b="b"/>
              <a:pathLst>
                <a:path w="2769348" h="119161">
                  <a:moveTo>
                    <a:pt x="18407" y="0"/>
                  </a:moveTo>
                  <a:lnTo>
                    <a:pt x="2750941" y="0"/>
                  </a:lnTo>
                  <a:cubicBezTo>
                    <a:pt x="2761107" y="0"/>
                    <a:pt x="2769348" y="8241"/>
                    <a:pt x="2769348" y="18407"/>
                  </a:cubicBezTo>
                  <a:lnTo>
                    <a:pt x="2769348" y="100753"/>
                  </a:lnTo>
                  <a:cubicBezTo>
                    <a:pt x="2769348" y="110919"/>
                    <a:pt x="2761107" y="119161"/>
                    <a:pt x="2750941" y="119161"/>
                  </a:cubicBezTo>
                  <a:lnTo>
                    <a:pt x="18407" y="119161"/>
                  </a:lnTo>
                  <a:cubicBezTo>
                    <a:pt x="8241" y="119161"/>
                    <a:pt x="0" y="110919"/>
                    <a:pt x="0" y="100753"/>
                  </a:cubicBezTo>
                  <a:lnTo>
                    <a:pt x="0" y="18407"/>
                  </a:lnTo>
                  <a:cubicBezTo>
                    <a:pt x="0" y="8241"/>
                    <a:pt x="8241" y="0"/>
                    <a:pt x="18407" y="0"/>
                  </a:cubicBezTo>
                  <a:close/>
                </a:path>
              </a:pathLst>
            </a:custGeom>
            <a:solidFill>
              <a:srgbClr val="CEDBDC">
                <a:alpha val="80000"/>
              </a:srgbClr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69348" cy="157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-25283" y="2940194"/>
            <a:ext cx="10287000" cy="659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7"/>
              </a:lnSpc>
            </a:pPr>
            <a:r>
              <a:rPr lang="en-US" sz="4069" b="1" dirty="0">
                <a:solidFill>
                  <a:srgbClr val="9A0040"/>
                </a:solidFill>
                <a:latin typeface="Lato Bold"/>
                <a:ea typeface="Lato Bold"/>
                <a:cs typeface="Lato Bold"/>
                <a:sym typeface="Lato Bold"/>
              </a:rPr>
              <a:t>INSTITUCIONALES</a:t>
            </a:r>
            <a:r>
              <a:rPr lang="en-US" sz="4069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O TEMÁTICOS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3620" y="1193987"/>
            <a:ext cx="9605475" cy="70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49"/>
              </a:lnSpc>
            </a:pPr>
            <a:r>
              <a:rPr lang="en-US" sz="4499" b="1" spc="67" dirty="0">
                <a:solidFill>
                  <a:srgbClr val="DD4141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4499" b="1" spc="67" dirty="0">
                <a:solidFill>
                  <a:srgbClr val="9A0040"/>
                </a:solidFill>
                <a:latin typeface="Roboto Bold"/>
                <a:ea typeface="Roboto Bold"/>
                <a:cs typeface="Roboto Bold"/>
                <a:sym typeface="Roboto Bold"/>
              </a:rPr>
              <a:t>DE  INVESTIGACIÓN  </a:t>
            </a:r>
            <a:r>
              <a:rPr lang="en-US" sz="4499" b="1" spc="67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CONFIABLES?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1525" y="15498272"/>
            <a:ext cx="5528775" cy="354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Más información : </a:t>
            </a:r>
            <a:r>
              <a:rPr lang="en-US" sz="24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  <a:hlinkClick r:id="rId7"/>
              </a:rPr>
              <a:t>repositorio@uva.es </a:t>
            </a:r>
            <a:endParaRPr lang="en-US" sz="2400" b="1" dirty="0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-584897" y="4087858"/>
            <a:ext cx="11418694" cy="508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3139" b="1" dirty="0" err="1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Siempre</a:t>
            </a:r>
            <a:r>
              <a:rPr lang="en-US" sz="3139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 que </a:t>
            </a:r>
            <a:r>
              <a:rPr lang="en-US" sz="3139" b="1" dirty="0" err="1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cumpla</a:t>
            </a:r>
            <a:r>
              <a:rPr lang="en-US" sz="3139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 con </a:t>
            </a:r>
            <a:r>
              <a:rPr lang="en-US" sz="3139" b="1" dirty="0" err="1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estos</a:t>
            </a:r>
            <a:r>
              <a:rPr lang="en-US" sz="3139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 </a:t>
            </a:r>
            <a:r>
              <a:rPr lang="en-US" sz="3139" b="1" dirty="0" err="1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requisitos</a:t>
            </a:r>
            <a:r>
              <a:rPr lang="en-US" sz="3139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 </a:t>
            </a:r>
            <a:r>
              <a:rPr lang="en-US" sz="3139" b="1" dirty="0" err="1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Lato Bold"/>
              </a:rPr>
              <a:t>mínimos</a:t>
            </a:r>
            <a:r>
              <a:rPr lang="en-US" sz="3139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6300" y="14391825"/>
            <a:ext cx="905247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s-ES" sz="1800" b="1" dirty="0">
                <a:solidFill>
                  <a:srgbClr val="393D47"/>
                </a:solidFill>
                <a:latin typeface="Lato Bold"/>
                <a:ea typeface="Lato Bold"/>
                <a:cs typeface="Lato Bold"/>
                <a:sym typeface="Lato Bold"/>
              </a:rPr>
              <a:t>Adaptado de: Bernal, Isabel (2023). </a:t>
            </a:r>
            <a:r>
              <a:rPr lang="es-ES" sz="1800" b="1" i="1" u="sng" dirty="0">
                <a:solidFill>
                  <a:schemeClr val="accent2">
                    <a:lumMod val="75000"/>
                  </a:schemeClr>
                </a:solidFill>
                <a:latin typeface="Lato Bold Italics"/>
                <a:ea typeface="Lato Bold Italics"/>
                <a:cs typeface="Lato Bold Italics"/>
                <a:sym typeface="Lato Bold Italics"/>
                <a:hlinkClick r:id="rId8" tooltip="http://hdl.handle.net/10261/3352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Buenas prácticas en repositorios de datos</a:t>
            </a:r>
            <a:r>
              <a:rPr lang="es-ES" sz="1800" b="1" dirty="0">
                <a:solidFill>
                  <a:schemeClr val="accent2">
                    <a:lumMod val="75000"/>
                  </a:schemeClr>
                </a:solidFill>
                <a:latin typeface="Lato Bold"/>
                <a:ea typeface="Lato Bold"/>
                <a:cs typeface="Lato Bold"/>
                <a:sym typeface="Lato Bold"/>
              </a:rPr>
              <a:t>. </a:t>
            </a:r>
          </a:p>
          <a:p>
            <a:pPr algn="ctr">
              <a:lnSpc>
                <a:spcPts val="2250"/>
              </a:lnSpc>
            </a:pPr>
            <a:endParaRPr lang="en-US" sz="1800" b="1" dirty="0">
              <a:solidFill>
                <a:srgbClr val="393D47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pic>
        <p:nvPicPr>
          <p:cNvPr id="18" name="Imagen 17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5966937"/>
            <a:ext cx="1371600" cy="1208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253</Words>
  <Application>Microsoft Office PowerPoint</Application>
  <PresentationFormat>Personalizado</PresentationFormat>
  <Paragraphs>31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Calibri</vt:lpstr>
      <vt:lpstr>Arial</vt:lpstr>
      <vt:lpstr>Roboto Bold</vt:lpstr>
      <vt:lpstr>Lato Bold</vt:lpstr>
      <vt:lpstr>Lato</vt:lpstr>
      <vt:lpstr>Lato Bold Italics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Repositorios confiables 2024</dc:title>
  <dc:creator>REBIUN</dc:creator>
  <cp:lastModifiedBy>IGNACIO FRANCISCO RODRIGUEZ VERA</cp:lastModifiedBy>
  <cp:revision>16</cp:revision>
  <dcterms:created xsi:type="dcterms:W3CDTF">2006-08-16T00:00:00Z</dcterms:created>
  <dcterms:modified xsi:type="dcterms:W3CDTF">2024-10-28T12:13:15Z</dcterms:modified>
  <dc:identifier>DAGTROqKMxM</dc:identifier>
</cp:coreProperties>
</file>